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Century Gothic" panose="020B050202020202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M217O4a684k8/Dm2cmB0j1HCf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59258b650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59258b650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479dc7be1_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13479dc7be1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479dc7be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479dc7be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479dc7be1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479dc7be1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3479dc7be1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3479dc7be1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3479dc7be1_5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3479dc7be1_5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529944b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529944b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59258b650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59258b650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4" name="Google Shape;24;p1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17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7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7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7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3" name="Google Shape;33;p17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2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7" name="Google Shape;127;p2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6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6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5" name="Google Shape;135;p2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38" name="Google Shape;138;p26"/>
          <p:cNvSpPr txBox="1">
            <a:spLocks noGrp="1"/>
          </p:cNvSpPr>
          <p:nvPr>
            <p:ph type="body" idx="1"/>
          </p:nvPr>
        </p:nvSpPr>
        <p:spPr>
          <a:xfrm>
            <a:off x="1154956" y="553666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5" name="Google Shape;145;p2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7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3" name="Google Shape;153;p27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2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62" name="Google Shape;162;p2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70" name="Google Shape;170;p2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1" name="Google Shape;171;p28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172" name="Google Shape;172;p2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body" idx="1"/>
          </p:nvPr>
        </p:nvSpPr>
        <p:spPr>
          <a:xfrm>
            <a:off x="1945945" y="3678766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6" name="Google Shape;176;p28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82" name="Google Shape;182;p2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9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9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0" name="Google Shape;190;p29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1" name="Google Shape;191;p29"/>
          <p:cNvSpPr txBox="1"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0"/>
          <p:cNvSpPr txBox="1"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2"/>
          </p:nvPr>
        </p:nvSpPr>
        <p:spPr>
          <a:xfrm>
            <a:off x="1154954" y="3193561"/>
            <a:ext cx="3129168" cy="283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body" idx="3"/>
          </p:nvPr>
        </p:nvSpPr>
        <p:spPr>
          <a:xfrm>
            <a:off x="4512721" y="2603502"/>
            <a:ext cx="31453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4"/>
          </p:nvPr>
        </p:nvSpPr>
        <p:spPr>
          <a:xfrm>
            <a:off x="4512721" y="3193561"/>
            <a:ext cx="3145380" cy="283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body" idx="5"/>
          </p:nvPr>
        </p:nvSpPr>
        <p:spPr>
          <a:xfrm>
            <a:off x="7886700" y="2617299"/>
            <a:ext cx="3161029" cy="57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body" idx="6"/>
          </p:nvPr>
        </p:nvSpPr>
        <p:spPr>
          <a:xfrm>
            <a:off x="7886700" y="3193561"/>
            <a:ext cx="3164719" cy="283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05" name="Google Shape;205;p30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784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" name="Google Shape;206;p30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784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30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31"/>
          <p:cNvSpPr>
            <a:spLocks noGrp="1"/>
          </p:cNvSpPr>
          <p:nvPr>
            <p:ph type="pic" idx="2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14" name="Google Shape;214;p31"/>
          <p:cNvSpPr txBox="1">
            <a:spLocks noGrp="1"/>
          </p:cNvSpPr>
          <p:nvPr>
            <p:ph type="body" idx="3"/>
          </p:nvPr>
        </p:nvSpPr>
        <p:spPr>
          <a:xfrm>
            <a:off x="1154953" y="5109107"/>
            <a:ext cx="3050437" cy="91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5" name="Google Shape;215;p31"/>
          <p:cNvSpPr txBox="1">
            <a:spLocks noGrp="1"/>
          </p:cNvSpPr>
          <p:nvPr>
            <p:ph type="body" idx="4"/>
          </p:nvPr>
        </p:nvSpPr>
        <p:spPr>
          <a:xfrm>
            <a:off x="4572537" y="4532846"/>
            <a:ext cx="3046766" cy="65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6" name="Google Shape;216;p31"/>
          <p:cNvSpPr>
            <a:spLocks noGrp="1"/>
          </p:cNvSpPr>
          <p:nvPr>
            <p:ph type="pic" idx="5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17" name="Google Shape;217;p31"/>
          <p:cNvSpPr txBox="1">
            <a:spLocks noGrp="1"/>
          </p:cNvSpPr>
          <p:nvPr>
            <p:ph type="body" idx="6"/>
          </p:nvPr>
        </p:nvSpPr>
        <p:spPr>
          <a:xfrm>
            <a:off x="4568865" y="5184002"/>
            <a:ext cx="3050438" cy="84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body" idx="7"/>
          </p:nvPr>
        </p:nvSpPr>
        <p:spPr>
          <a:xfrm>
            <a:off x="7983434" y="4532847"/>
            <a:ext cx="3050438" cy="65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9" name="Google Shape;219;p31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220" name="Google Shape;220;p31"/>
          <p:cNvSpPr txBox="1">
            <a:spLocks noGrp="1"/>
          </p:cNvSpPr>
          <p:nvPr>
            <p:ph type="body" idx="9"/>
          </p:nvPr>
        </p:nvSpPr>
        <p:spPr>
          <a:xfrm>
            <a:off x="7983434" y="5184001"/>
            <a:ext cx="3050437" cy="84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21" name="Google Shape;221;p31"/>
          <p:cNvCxnSpPr/>
          <p:nvPr/>
        </p:nvCxnSpPr>
        <p:spPr>
          <a:xfrm>
            <a:off x="4388153" y="2603500"/>
            <a:ext cx="0" cy="3517594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31"/>
          <p:cNvCxnSpPr/>
          <p:nvPr/>
        </p:nvCxnSpPr>
        <p:spPr>
          <a:xfrm>
            <a:off x="7801905" y="2603500"/>
            <a:ext cx="0" cy="34925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3" name="Google Shape;223;p31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body" idx="1"/>
          </p:nvPr>
        </p:nvSpPr>
        <p:spPr>
          <a:xfrm rot="5400000">
            <a:off x="3827511" y="-69056"/>
            <a:ext cx="3416300" cy="87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3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34" name="Google Shape;234;p3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3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3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43" name="Google Shape;243;p3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 rot="5400000">
            <a:off x="6909428" y="2945796"/>
            <a:ext cx="4748589" cy="141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body" idx="1"/>
          </p:nvPr>
        </p:nvSpPr>
        <p:spPr>
          <a:xfrm rot="5400000">
            <a:off x="1904432" y="528990"/>
            <a:ext cx="4748590" cy="624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3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48" name="Google Shape;48;p1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9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5" name="Google Shape;55;p19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dt" idx="10"/>
          </p:nvPr>
        </p:nvSpPr>
        <p:spPr>
          <a:xfrm rot="5400000">
            <a:off x="10089390" y="1792223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ftr" idx="11"/>
          </p:nvPr>
        </p:nvSpPr>
        <p:spPr>
          <a:xfrm rot="5400000">
            <a:off x="8959592" y="3226820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10351008" y="292608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2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body" idx="2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body" idx="3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body" idx="4"/>
          </p:nvPr>
        </p:nvSpPr>
        <p:spPr>
          <a:xfrm>
            <a:off x="6208710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24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9" name="Google Shape;89;p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4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4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4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4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98" name="Google Shape;98;p24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99" name="Google Shape;99;p24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4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1" name="Google Shape;101;p24"/>
          <p:cNvSpPr txBox="1">
            <a:spLocks noGrp="1"/>
          </p:cNvSpPr>
          <p:nvPr>
            <p:ph type="body" idx="2"/>
          </p:nvPr>
        </p:nvSpPr>
        <p:spPr>
          <a:xfrm>
            <a:off x="1154955" y="2895600"/>
            <a:ext cx="2793158" cy="312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2" name="Google Shape;102;p24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2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8" name="Google Shape;108;p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5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5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6" name="Google Shape;116;p25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5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8" name="Google Shape;118;p25"/>
          <p:cNvSpPr txBox="1"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5"/>
          <p:cNvSpPr>
            <a:spLocks noGrp="1"/>
          </p:cNvSpPr>
          <p:nvPr>
            <p:ph type="pic" idx="2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</p:sp>
      <p:sp>
        <p:nvSpPr>
          <p:cNvPr id="120" name="Google Shape;120;p25"/>
          <p:cNvSpPr txBox="1">
            <a:spLocks noGrp="1"/>
          </p:cNvSpPr>
          <p:nvPr>
            <p:ph type="body" idx="1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" name="Google Shape;7;p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6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6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1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6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16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"/>
          <p:cNvSpPr txBox="1"/>
          <p:nvPr/>
        </p:nvSpPr>
        <p:spPr>
          <a:xfrm>
            <a:off x="6861691" y="3648587"/>
            <a:ext cx="4627778" cy="50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Prof. Dr. Hala Abdel-El Galil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endParaRPr sz="1800" b="0" i="0" u="none" strike="noStrike" cap="non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5" name="Google Shape;255;p1"/>
          <p:cNvSpPr txBox="1">
            <a:spLocks noGrp="1"/>
          </p:cNvSpPr>
          <p:nvPr>
            <p:ph type="body" idx="1"/>
          </p:nvPr>
        </p:nvSpPr>
        <p:spPr>
          <a:xfrm>
            <a:off x="6861691" y="3251199"/>
            <a:ext cx="3755379" cy="50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b="1" cap="none">
                <a:solidFill>
                  <a:srgbClr val="757575"/>
                </a:solidFill>
              </a:rPr>
              <a:t>Supervised By:</a:t>
            </a:r>
            <a:endParaRPr b="1" cap="none">
              <a:solidFill>
                <a:srgbClr val="757575"/>
              </a:solidFill>
            </a:endParaRPr>
          </a:p>
        </p:txBody>
      </p:sp>
      <p:pic>
        <p:nvPicPr>
          <p:cNvPr id="256" name="Google Shape;256;p1" descr="Calenda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19837" t="28246" r="15692" b="32119"/>
          <a:stretch/>
        </p:blipFill>
        <p:spPr>
          <a:xfrm>
            <a:off x="1089655" y="2560320"/>
            <a:ext cx="4240655" cy="1874257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algn="tl" rotWithShape="0">
              <a:srgbClr val="000000">
                <a:alpha val="44705"/>
              </a:srgbClr>
            </a:outerShdw>
          </a:effectLst>
        </p:spPr>
      </p:pic>
      <p:pic>
        <p:nvPicPr>
          <p:cNvPr id="257" name="Google Shape;257;p1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24948"/>
          <a:stretch/>
        </p:blipFill>
        <p:spPr>
          <a:xfrm>
            <a:off x="8103274" y="379095"/>
            <a:ext cx="2144611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" descr="Tex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r="74351"/>
          <a:stretch/>
        </p:blipFill>
        <p:spPr>
          <a:xfrm>
            <a:off x="10453946" y="240254"/>
            <a:ext cx="732909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"/>
          <p:cNvSpPr txBox="1">
            <a:spLocks noGrp="1"/>
          </p:cNvSpPr>
          <p:nvPr>
            <p:ph type="title"/>
          </p:nvPr>
        </p:nvSpPr>
        <p:spPr>
          <a:xfrm>
            <a:off x="3420863" y="824800"/>
            <a:ext cx="49410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333" name="Google Shape;333;p9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1" indent="-34544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40"/>
              <a:buChar char="►"/>
            </a:pPr>
            <a:r>
              <a:rPr lang="en-US" sz="2000">
                <a:solidFill>
                  <a:srgbClr val="404040"/>
                </a:solidFill>
              </a:rPr>
              <a:t>MobileNetV2 structure</a:t>
            </a:r>
            <a:endParaRPr sz="2000">
              <a:solidFill>
                <a:srgbClr val="404040"/>
              </a:solidFill>
            </a:endParaRPr>
          </a:p>
          <a:p>
            <a:pPr marL="137160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Char char="►"/>
            </a:pPr>
            <a:r>
              <a:rPr lang="en-US" sz="2000">
                <a:solidFill>
                  <a:srgbClr val="404040"/>
                </a:solidFill>
              </a:rPr>
              <a:t>expansion layer</a:t>
            </a:r>
            <a:endParaRPr sz="2000">
              <a:solidFill>
                <a:srgbClr val="404040"/>
              </a:solidFill>
            </a:endParaRPr>
          </a:p>
          <a:p>
            <a:pPr marL="1828800" lvl="3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Char char="►"/>
            </a:pPr>
            <a:r>
              <a:rPr lang="en-US" sz="180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default expansion factor is 6</a:t>
            </a:r>
            <a:endParaRPr sz="1800">
              <a:solidFill>
                <a:srgbClr val="404040"/>
              </a:solidFill>
            </a:endParaRPr>
          </a:p>
          <a:p>
            <a:pPr marL="137160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Char char="►"/>
            </a:pPr>
            <a:r>
              <a:rPr lang="en-US" sz="2000">
                <a:solidFill>
                  <a:srgbClr val="404040"/>
                </a:solidFill>
              </a:rPr>
              <a:t>depthwise convolution</a:t>
            </a:r>
            <a:endParaRPr sz="2000">
              <a:solidFill>
                <a:srgbClr val="404040"/>
              </a:solidFill>
            </a:endParaRPr>
          </a:p>
          <a:p>
            <a:pPr marL="137160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Char char="►"/>
            </a:pPr>
            <a:r>
              <a:rPr lang="en-US" sz="2000">
                <a:solidFill>
                  <a:srgbClr val="404040"/>
                </a:solidFill>
              </a:rPr>
              <a:t>projection layer</a:t>
            </a:r>
            <a:endParaRPr sz="2000">
              <a:solidFill>
                <a:srgbClr val="404040"/>
              </a:solidFill>
            </a:endParaRPr>
          </a:p>
          <a:p>
            <a:pPr marL="914400" lvl="1" indent="-3454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40"/>
              <a:buChar char="►"/>
            </a:pPr>
            <a:r>
              <a:rPr lang="en-US" sz="2000">
                <a:solidFill>
                  <a:srgbClr val="404040"/>
                </a:solidFill>
              </a:rPr>
              <a:t>Bottleneck layer</a:t>
            </a:r>
            <a:endParaRPr sz="2000">
              <a:solidFill>
                <a:srgbClr val="404040"/>
              </a:solidFill>
            </a:endParaRPr>
          </a:p>
          <a:p>
            <a:pPr marL="914400" lvl="1" indent="-3454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40"/>
              <a:buChar char="►"/>
            </a:pPr>
            <a:r>
              <a:rPr lang="en-US" sz="2000">
                <a:solidFill>
                  <a:srgbClr val="404040"/>
                </a:solidFill>
              </a:rPr>
              <a:t>Residual connection</a:t>
            </a:r>
            <a:endParaRPr/>
          </a:p>
        </p:txBody>
      </p:sp>
      <p:pic>
        <p:nvPicPr>
          <p:cNvPr id="334" name="Google Shape;334;p9" descr="Calenda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22978" t="26159" r="15742" b="37133"/>
          <a:stretch/>
        </p:blipFill>
        <p:spPr>
          <a:xfrm>
            <a:off x="10117535" y="515956"/>
            <a:ext cx="1541065" cy="663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6900" y="2223475"/>
            <a:ext cx="3161100" cy="44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359258b650_2_8"/>
          <p:cNvSpPr txBox="1">
            <a:spLocks noGrp="1"/>
          </p:cNvSpPr>
          <p:nvPr>
            <p:ph type="title"/>
          </p:nvPr>
        </p:nvSpPr>
        <p:spPr>
          <a:xfrm>
            <a:off x="3552578" y="1013868"/>
            <a:ext cx="8761500" cy="707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341" name="Google Shape;341;g1359258b650_2_8"/>
          <p:cNvSpPr txBox="1">
            <a:spLocks noGrp="1"/>
          </p:cNvSpPr>
          <p:nvPr>
            <p:ph type="body" idx="1"/>
          </p:nvPr>
        </p:nvSpPr>
        <p:spPr>
          <a:xfrm>
            <a:off x="606550" y="2502875"/>
            <a:ext cx="8761500" cy="391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914400" lvl="1" indent="-341788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ct val="100000"/>
              <a:buChar char="►"/>
            </a:pPr>
            <a:r>
              <a:rPr lang="en-US" sz="2300" b="1">
                <a:solidFill>
                  <a:srgbClr val="404040"/>
                </a:solidFill>
              </a:rPr>
              <a:t>Sliding Window approach</a:t>
            </a:r>
            <a:endParaRPr sz="2300"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404040"/>
              </a:solidFill>
            </a:endParaRPr>
          </a:p>
          <a:p>
            <a:pPr marL="914400" lvl="1" indent="-35294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ct val="94044"/>
              <a:buChar char="►"/>
            </a:pPr>
            <a:r>
              <a:rPr lang="en-US" sz="2686" b="1">
                <a:solidFill>
                  <a:srgbClr val="404040"/>
                </a:solidFill>
              </a:rPr>
              <a:t>SSD for Detection</a:t>
            </a:r>
            <a:endParaRPr sz="2686"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404040"/>
              </a:solidFill>
            </a:endParaRPr>
          </a:p>
          <a:p>
            <a:pPr marL="914400" lvl="1" indent="-36217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ct val="100000"/>
              <a:buChar char="►"/>
            </a:pPr>
            <a:r>
              <a:rPr lang="en-US" sz="2714" b="1">
                <a:solidFill>
                  <a:srgbClr val="404040"/>
                </a:solidFill>
              </a:rPr>
              <a:t>Grid cell</a:t>
            </a:r>
            <a:endParaRPr sz="2714" b="1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404040"/>
              </a:solidFill>
            </a:endParaRPr>
          </a:p>
          <a:p>
            <a:pPr marL="914400" lvl="1" indent="-35409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ct val="100000"/>
              <a:buChar char="►"/>
            </a:pPr>
            <a:r>
              <a:rPr lang="en-US" sz="2550" b="1">
                <a:solidFill>
                  <a:srgbClr val="404040"/>
                </a:solidFill>
              </a:rPr>
              <a:t>Anchor box</a:t>
            </a:r>
            <a:endParaRPr sz="2550" b="1">
              <a:solidFill>
                <a:srgbClr val="404040"/>
              </a:solidFill>
            </a:endParaRPr>
          </a:p>
          <a:p>
            <a:pPr marL="1371600" lvl="2" indent="-3340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00000"/>
              <a:buChar char="►"/>
            </a:pPr>
            <a:r>
              <a:rPr lang="en-US" sz="2142">
                <a:solidFill>
                  <a:srgbClr val="404040"/>
                </a:solidFill>
              </a:rPr>
              <a:t>matching phase while training</a:t>
            </a:r>
            <a:endParaRPr sz="2142">
              <a:solidFill>
                <a:srgbClr val="404040"/>
              </a:solidFill>
            </a:endParaRPr>
          </a:p>
          <a:p>
            <a:pPr marL="1371600" lvl="2" indent="-3270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93333"/>
              <a:buChar char="►"/>
            </a:pPr>
            <a:r>
              <a:rPr lang="en-US" sz="2142">
                <a:solidFill>
                  <a:srgbClr val="404040"/>
                </a:solidFill>
              </a:rPr>
              <a:t>each anchor box specified with </a:t>
            </a:r>
            <a:r>
              <a:rPr lang="en-US" sz="2142">
                <a:solidFill>
                  <a:srgbClr val="15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aspect ratio and a zoom level</a:t>
            </a:r>
            <a:r>
              <a:rPr lang="en-US" sz="2000">
                <a:solidFill>
                  <a:srgbClr val="151515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2000">
              <a:solidFill>
                <a:srgbClr val="404040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404040"/>
              </a:solidFill>
            </a:endParaRPr>
          </a:p>
        </p:txBody>
      </p:sp>
      <p:pic>
        <p:nvPicPr>
          <p:cNvPr id="342" name="Google Shape;342;g1359258b650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6800" y="2279650"/>
            <a:ext cx="2758450" cy="229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1359258b650_2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6613" y="4306425"/>
            <a:ext cx="3247779" cy="198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1359258b650_2_8" descr="Calendar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 l="22979" t="26157" r="15742" b="37136"/>
          <a:stretch/>
        </p:blipFill>
        <p:spPr>
          <a:xfrm>
            <a:off x="10117535" y="515956"/>
            <a:ext cx="1541065" cy="66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3479dc7be1_7_5"/>
          <p:cNvSpPr txBox="1">
            <a:spLocks noGrp="1"/>
          </p:cNvSpPr>
          <p:nvPr>
            <p:ph type="title"/>
          </p:nvPr>
        </p:nvSpPr>
        <p:spPr>
          <a:xfrm>
            <a:off x="4304555" y="973667"/>
            <a:ext cx="37725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Training Data</a:t>
            </a:r>
            <a:endParaRPr/>
          </a:p>
        </p:txBody>
      </p:sp>
      <p:sp>
        <p:nvSpPr>
          <p:cNvPr id="350" name="Google Shape;350;g13479dc7be1_7_5"/>
          <p:cNvSpPr txBox="1">
            <a:spLocks noGrp="1"/>
          </p:cNvSpPr>
          <p:nvPr>
            <p:ph type="body" idx="1"/>
          </p:nvPr>
        </p:nvSpPr>
        <p:spPr>
          <a:xfrm>
            <a:off x="1154952" y="2603500"/>
            <a:ext cx="5065500" cy="34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1" indent="-34544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40"/>
              <a:buChar char="►"/>
            </a:pPr>
            <a:r>
              <a:rPr lang="en-US" sz="2000" dirty="0">
                <a:solidFill>
                  <a:srgbClr val="404040"/>
                </a:solidFill>
              </a:rPr>
              <a:t>Google Colab Disadvantages</a:t>
            </a:r>
            <a:endParaRPr dirty="0">
              <a:solidFill>
                <a:srgbClr val="404040"/>
              </a:solidFill>
            </a:endParaRPr>
          </a:p>
          <a:p>
            <a:pPr marL="914400" lvl="1" indent="-3454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40"/>
              <a:buChar char="►"/>
            </a:pPr>
            <a:r>
              <a:rPr lang="en-US" sz="2000" dirty="0">
                <a:solidFill>
                  <a:srgbClr val="404040"/>
                </a:solidFill>
              </a:rPr>
              <a:t>checkpoints</a:t>
            </a:r>
            <a:endParaRPr sz="2000" dirty="0">
              <a:solidFill>
                <a:srgbClr val="404040"/>
              </a:solidFill>
            </a:endParaRPr>
          </a:p>
          <a:p>
            <a:pPr marL="914400" lvl="1" indent="-34544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40"/>
              <a:buChar char="►"/>
            </a:pPr>
            <a:r>
              <a:rPr lang="en-US" sz="2000" dirty="0">
                <a:solidFill>
                  <a:srgbClr val="404040"/>
                </a:solidFill>
              </a:rPr>
              <a:t>Easy to train model in stages</a:t>
            </a:r>
            <a:endParaRPr sz="2000" dirty="0">
              <a:solidFill>
                <a:srgbClr val="404040"/>
              </a:solidFill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Char char="►"/>
            </a:pPr>
            <a:r>
              <a:rPr lang="en-US" sz="2000" dirty="0">
                <a:solidFill>
                  <a:srgbClr val="404040"/>
                </a:solidFill>
              </a:rPr>
              <a:t>learning rate</a:t>
            </a:r>
          </a:p>
          <a:p>
            <a:pPr lvl="2" indent="-355600">
              <a:lnSpc>
                <a:spcPct val="150000"/>
              </a:lnSpc>
              <a:spcBef>
                <a:spcPts val="0"/>
              </a:spcBef>
              <a:buClr>
                <a:srgbClr val="404040"/>
              </a:buClr>
              <a:buSzPts val="2000"/>
              <a:buFont typeface="Wingdings" panose="05000000000000000000" pitchFamily="2" charset="2"/>
              <a:buChar char="§"/>
            </a:pPr>
            <a:r>
              <a:rPr lang="en-US" sz="1800" dirty="0" err="1">
                <a:solidFill>
                  <a:srgbClr val="404040"/>
                </a:solidFill>
              </a:rPr>
              <a:t>Currency&amp;opjects</a:t>
            </a:r>
            <a:r>
              <a:rPr lang="en-US" sz="1800" dirty="0">
                <a:solidFill>
                  <a:srgbClr val="404040"/>
                </a:solidFill>
              </a:rPr>
              <a:t> </a:t>
            </a:r>
            <a:endParaRPr sz="1800" dirty="0">
              <a:solidFill>
                <a:srgbClr val="404040"/>
              </a:solidFill>
            </a:endParaRPr>
          </a:p>
          <a:p>
            <a:pPr marL="457200" lvl="0" indent="-32004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endParaRPr dirty="0"/>
          </a:p>
        </p:txBody>
      </p:sp>
      <p:pic>
        <p:nvPicPr>
          <p:cNvPr id="351" name="Google Shape;351;g13479dc7be1_7_5" descr="Calenda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22979" t="26157" r="15742" b="37136"/>
          <a:stretch/>
        </p:blipFill>
        <p:spPr>
          <a:xfrm>
            <a:off x="10117535" y="515956"/>
            <a:ext cx="1541065" cy="66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3479dc7be1_3_0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500" cy="707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TensorFlow=&gt;Tensorboard</a:t>
            </a:r>
            <a:endParaRPr/>
          </a:p>
        </p:txBody>
      </p:sp>
      <p:sp>
        <p:nvSpPr>
          <p:cNvPr id="357" name="Google Shape;357;g13479dc7be1_3_0"/>
          <p:cNvSpPr txBox="1">
            <a:spLocks noGrp="1"/>
          </p:cNvSpPr>
          <p:nvPr>
            <p:ph type="body" idx="1"/>
          </p:nvPr>
        </p:nvSpPr>
        <p:spPr>
          <a:xfrm>
            <a:off x="422475" y="2689700"/>
            <a:ext cx="11420700" cy="308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r>
              <a:rPr lang="en-US" sz="2400" dirty="0">
                <a:solidFill>
                  <a:schemeClr val="dk1"/>
                </a:solidFill>
              </a:rPr>
              <a:t>is open source machine learning software library .it uses in many sub-dimension and inference but has specific focus in training and inference of deep neural network.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are going to develop an end-to-end solution using </a:t>
            </a:r>
            <a:r>
              <a:rPr lang="en-US" sz="2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TensorFlow</a:t>
            </a: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train a custom object-detection model in </a:t>
            </a:r>
            <a:r>
              <a:rPr lang="en-US" sz="2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Python</a:t>
            </a: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then put it into production, and run real-time inferences in the browser through </a:t>
            </a:r>
            <a:r>
              <a:rPr lang="en-US" sz="2400" i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TensorFlow.js</a:t>
            </a:r>
            <a:r>
              <a:rPr lang="en-US" sz="2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358" name="Google Shape;358;g13479dc7be1_3_0" descr="Calenda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22979" t="26157" r="15742" b="37136"/>
          <a:stretch/>
        </p:blipFill>
        <p:spPr>
          <a:xfrm>
            <a:off x="10117535" y="515956"/>
            <a:ext cx="1541065" cy="66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3479dc7be1_3_5"/>
          <p:cNvSpPr txBox="1">
            <a:spLocks noGrp="1"/>
          </p:cNvSpPr>
          <p:nvPr>
            <p:ph type="title"/>
          </p:nvPr>
        </p:nvSpPr>
        <p:spPr>
          <a:xfrm>
            <a:off x="1154950" y="959575"/>
            <a:ext cx="9688200" cy="707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TensorBoard:TensorFlow visualization toolkit </a:t>
            </a:r>
            <a:endParaRPr sz="3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13479dc7be1_3_5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5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TensorBoard provides the visualization and tooling needed for machine learning experimentation: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Tracking and visualizing metrics such as loss and accuracy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Visualizing the model graph (ops and layers)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Font typeface="Arial"/>
              <a:buChar char="●"/>
            </a:pPr>
            <a:r>
              <a:rPr lang="en-US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Viewing histograms of weights, biases, or other tensors as they change over time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5" name="Google Shape;365;g13479dc7be1_3_5" descr="Calenda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22979" t="26157" r="15742" b="37136"/>
          <a:stretch/>
        </p:blipFill>
        <p:spPr>
          <a:xfrm>
            <a:off x="10117535" y="515956"/>
            <a:ext cx="1541065" cy="66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479dc7be1_4_6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500" cy="707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Parameter &amp; HyperParameter </a:t>
            </a:r>
            <a:endParaRPr/>
          </a:p>
        </p:txBody>
      </p:sp>
      <p:sp>
        <p:nvSpPr>
          <p:cNvPr id="371" name="Google Shape;371;g13479dc7be1_4_6"/>
          <p:cNvSpPr txBox="1">
            <a:spLocks noGrp="1"/>
          </p:cNvSpPr>
          <p:nvPr>
            <p:ph type="body" idx="1"/>
          </p:nvPr>
        </p:nvSpPr>
        <p:spPr>
          <a:xfrm>
            <a:off x="337975" y="2365800"/>
            <a:ext cx="11702100" cy="412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r>
              <a:rPr lang="en-US" b="1" dirty="0">
                <a:latin typeface="+mj-lt"/>
              </a:rPr>
              <a:t>Parameter: 	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Parameters are the configuration model, which are internal to the model.</a:t>
            </a:r>
            <a:endParaRPr dirty="0">
              <a:solidFill>
                <a:srgbClr val="333333"/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			     	</a:t>
            </a:r>
            <a:r>
              <a:rPr lang="en-US" dirty="0">
                <a:solidFill>
                  <a:srgbClr val="333333"/>
                </a:solidFill>
                <a:highlight>
                  <a:srgbClr val="EFF1EB"/>
                </a:highlight>
                <a:latin typeface="+mj-lt"/>
                <a:ea typeface="Roboto"/>
                <a:cs typeface="Roboto"/>
                <a:sym typeface="Roboto"/>
              </a:rPr>
              <a:t>Parameters are essential for making predictions</a:t>
            </a:r>
            <a:endParaRPr dirty="0">
              <a:solidFill>
                <a:srgbClr val="333333"/>
              </a:solidFill>
              <a:highlight>
                <a:srgbClr val="EFF1EB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EFF1EB"/>
                </a:highlight>
                <a:latin typeface="+mj-lt"/>
                <a:ea typeface="Roboto"/>
                <a:cs typeface="Roboto"/>
                <a:sym typeface="Roboto"/>
              </a:rPr>
              <a:t>				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estimated from data</a:t>
            </a:r>
            <a:endParaRPr dirty="0">
              <a:solidFill>
                <a:srgbClr val="333333"/>
              </a:solidFill>
              <a:highlight>
                <a:srgbClr val="EFF1EB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285750" indent="-285750">
              <a:buClrTx/>
            </a:pPr>
            <a:r>
              <a:rPr lang="en-US" dirty="0">
                <a:latin typeface="+mj-lt"/>
              </a:rPr>
              <a:t>1- Weight </a:t>
            </a:r>
          </a:p>
          <a:p>
            <a:pPr marL="285750" indent="-285750">
              <a:buClrTx/>
            </a:pPr>
            <a:r>
              <a:rPr lang="en-US" dirty="0">
                <a:latin typeface="+mj-lt"/>
              </a:rPr>
              <a:t>2-</a:t>
            </a:r>
            <a:r>
              <a:rPr lang="en-US" dirty="0">
                <a:solidFill>
                  <a:srgbClr val="232629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Biases.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 dirty="0" err="1">
                <a:latin typeface="+mj-lt"/>
              </a:rPr>
              <a:t>HyperParameter</a:t>
            </a:r>
            <a:r>
              <a:rPr lang="en-US" b="1" dirty="0">
                <a:latin typeface="+mj-lt"/>
              </a:rPr>
              <a:t>:   </a:t>
            </a: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Hyperparameters are the explicitly specified parameters that control the training process</a:t>
            </a:r>
            <a:endParaRPr dirty="0">
              <a:solidFill>
                <a:srgbClr val="333333"/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0" lvl="0" indent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				            </a:t>
            </a:r>
            <a:r>
              <a:rPr lang="en-US" dirty="0">
                <a:solidFill>
                  <a:srgbClr val="333333"/>
                </a:solidFill>
                <a:highlight>
                  <a:srgbClr val="EFF1EB"/>
                </a:highlight>
                <a:latin typeface="+mj-lt"/>
                <a:ea typeface="Roboto"/>
                <a:cs typeface="Roboto"/>
                <a:sym typeface="Roboto"/>
              </a:rPr>
              <a:t>Hyperparameters are essential for optimizing the model.</a:t>
            </a:r>
            <a:endParaRPr dirty="0">
              <a:solidFill>
                <a:srgbClr val="333333"/>
              </a:solidFill>
              <a:highlight>
                <a:srgbClr val="EFF1EB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333333"/>
                </a:solidFill>
                <a:highlight>
                  <a:srgbClr val="EFF1EB"/>
                </a:highlight>
                <a:latin typeface="+mj-lt"/>
                <a:ea typeface="Roboto"/>
                <a:cs typeface="Roboto"/>
                <a:sym typeface="Roboto"/>
              </a:rPr>
              <a:t>				         	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used in processes to help estimate model parameters.</a:t>
            </a:r>
            <a:endParaRPr dirty="0">
              <a:solidFill>
                <a:srgbClr val="333333"/>
              </a:solidFill>
              <a:highlight>
                <a:srgbClr val="EFF1EB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 dirty="0">
                <a:latin typeface="+mj-lt"/>
              </a:rPr>
              <a:t>Optimizer</a:t>
            </a:r>
            <a:endParaRPr dirty="0">
              <a:latin typeface="+mj-lt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 dirty="0">
                <a:latin typeface="+mj-lt"/>
              </a:rPr>
              <a:t>Loss</a:t>
            </a:r>
            <a:endParaRPr dirty="0">
              <a:latin typeface="+mj-lt"/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§"/>
            </a:pPr>
            <a:r>
              <a:rPr lang="en-US" dirty="0">
                <a:latin typeface="+mj-lt"/>
              </a:rPr>
              <a:t>Metrics </a:t>
            </a:r>
            <a:endParaRPr dirty="0">
              <a:latin typeface="+mj-l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	4-</a:t>
            </a:r>
            <a:r>
              <a:rPr lang="en-US" dirty="0">
                <a:solidFill>
                  <a:srgbClr val="232629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number of hidden Nodes and </a:t>
            </a:r>
            <a:r>
              <a:rPr lang="en-US" dirty="0" err="1">
                <a:solidFill>
                  <a:srgbClr val="232629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Layers,input</a:t>
            </a:r>
            <a:r>
              <a:rPr lang="en-US" dirty="0">
                <a:solidFill>
                  <a:srgbClr val="232629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features, Learning Rate, Activation Function </a:t>
            </a:r>
            <a:r>
              <a:rPr lang="en-US" dirty="0" err="1">
                <a:solidFill>
                  <a:srgbClr val="232629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etc</a:t>
            </a:r>
            <a:r>
              <a:rPr lang="en-US" dirty="0">
                <a:solidFill>
                  <a:srgbClr val="232629"/>
                </a:solidFill>
                <a:highlight>
                  <a:srgbClr val="FFFFFF"/>
                </a:highlight>
                <a:latin typeface="+mj-lt"/>
                <a:ea typeface="Arial"/>
                <a:cs typeface="Arial"/>
                <a:sym typeface="Arial"/>
              </a:rPr>
              <a:t> in Neural Network.</a:t>
            </a:r>
            <a:endParaRPr dirty="0">
              <a:latin typeface="+mj-lt"/>
            </a:endParaRPr>
          </a:p>
        </p:txBody>
      </p:sp>
      <p:pic>
        <p:nvPicPr>
          <p:cNvPr id="372" name="Google Shape;372;g13479dc7be1_4_6" descr="Calenda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22979" t="26157" r="15742" b="37136"/>
          <a:stretch/>
        </p:blipFill>
        <p:spPr>
          <a:xfrm>
            <a:off x="10117535" y="515956"/>
            <a:ext cx="1541065" cy="66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 txBox="1">
            <a:spLocks noGrp="1"/>
          </p:cNvSpPr>
          <p:nvPr>
            <p:ph type="title"/>
          </p:nvPr>
        </p:nvSpPr>
        <p:spPr>
          <a:xfrm>
            <a:off x="4499723" y="878367"/>
            <a:ext cx="3332379" cy="956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Experiments</a:t>
            </a:r>
            <a:endParaRPr/>
          </a:p>
        </p:txBody>
      </p:sp>
      <p:sp>
        <p:nvSpPr>
          <p:cNvPr id="378" name="Google Shape;378;p10"/>
          <p:cNvSpPr txBox="1">
            <a:spLocks noGrp="1"/>
          </p:cNvSpPr>
          <p:nvPr>
            <p:ph type="body" idx="1"/>
          </p:nvPr>
        </p:nvSpPr>
        <p:spPr>
          <a:xfrm>
            <a:off x="2448250" y="2872775"/>
            <a:ext cx="40440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342900" lvl="0" indent="-347468" algn="l" rtl="0">
              <a:spcBef>
                <a:spcPts val="0"/>
              </a:spcBef>
              <a:spcAft>
                <a:spcPts val="0"/>
              </a:spcAft>
              <a:buSzPct val="94381"/>
              <a:buChar char="►"/>
            </a:pPr>
            <a:r>
              <a:rPr lang="en-US" sz="6407"/>
              <a:t>What proportion of my detections</a:t>
            </a:r>
            <a:endParaRPr sz="6407"/>
          </a:p>
          <a:p>
            <a:pPr marL="342900" lvl="0" indent="-347468" algn="l" rtl="0">
              <a:spcBef>
                <a:spcPts val="0"/>
              </a:spcBef>
              <a:spcAft>
                <a:spcPts val="0"/>
              </a:spcAft>
              <a:buSzPct val="94381"/>
              <a:buChar char="►"/>
            </a:pPr>
            <a:r>
              <a:rPr lang="en-US" sz="6407"/>
              <a:t>were correct?</a:t>
            </a:r>
            <a:endParaRPr sz="6407"/>
          </a:p>
          <a:p>
            <a:pPr marL="342900" lvl="0" indent="-274320" algn="l" rtl="0">
              <a:spcBef>
                <a:spcPts val="0"/>
              </a:spcBef>
              <a:spcAft>
                <a:spcPts val="0"/>
              </a:spcAft>
              <a:buSzPct val="79999"/>
              <a:buChar char="►"/>
            </a:pPr>
            <a:endParaRPr/>
          </a:p>
        </p:txBody>
      </p:sp>
      <p:pic>
        <p:nvPicPr>
          <p:cNvPr id="379" name="Google Shape;379;p10" descr="C:\Users\mohamed atef\AppData\Local\Microsoft\Windows\INetCache\Content.Word\pr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688" y="2466346"/>
            <a:ext cx="23336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0"/>
          <p:cNvSpPr txBox="1"/>
          <p:nvPr/>
        </p:nvSpPr>
        <p:spPr>
          <a:xfrm>
            <a:off x="2667325" y="3858250"/>
            <a:ext cx="40779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proportion of the actual objects did i capture ?</a:t>
            </a:r>
            <a:endParaRPr sz="1600"/>
          </a:p>
        </p:txBody>
      </p:sp>
      <p:sp>
        <p:nvSpPr>
          <p:cNvPr id="381" name="Google Shape;381;p10"/>
          <p:cNvSpPr txBox="1"/>
          <p:nvPr/>
        </p:nvSpPr>
        <p:spPr>
          <a:xfrm>
            <a:off x="2667325" y="5167800"/>
            <a:ext cx="38418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method of evaluating how well the model is performing against the data provided</a:t>
            </a:r>
            <a:endParaRPr sz="1600"/>
          </a:p>
        </p:txBody>
      </p:sp>
      <p:pic>
        <p:nvPicPr>
          <p:cNvPr id="382" name="Google Shape;382;p10" descr="C:\Users\mohamed atef\AppData\Local\Microsoft\Windows\INetCache\Content.Word\recal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3688" y="3640080"/>
            <a:ext cx="21145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3696" y="4934738"/>
            <a:ext cx="1958510" cy="80779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10"/>
          <p:cNvSpPr txBox="1"/>
          <p:nvPr/>
        </p:nvSpPr>
        <p:spPr>
          <a:xfrm>
            <a:off x="6492240" y="2466340"/>
            <a:ext cx="5152763" cy="398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342900" marR="0" lvl="0" indent="-34292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►"/>
            </a:pPr>
            <a:r>
              <a:rPr lang="en-US" sz="1700" b="0" i="1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   </a:t>
            </a:r>
            <a:r>
              <a:rPr lang="en-US" sz="17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prediction is correct even if person or not </a:t>
            </a:r>
            <a:endParaRPr/>
          </a:p>
          <a:p>
            <a:pPr marL="342900" marR="0" lvl="0" indent="-34292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►"/>
            </a:pPr>
            <a:r>
              <a:rPr lang="en-US" sz="1700" b="0" i="1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  </a:t>
            </a:r>
            <a:r>
              <a:rPr lang="en-US" sz="17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prediction is incorrect.</a:t>
            </a:r>
            <a:endParaRPr/>
          </a:p>
          <a:p>
            <a:pPr marL="342900" marR="0" lvl="0" indent="-34292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►"/>
            </a:pPr>
            <a:r>
              <a:rPr lang="en-US" sz="1700" b="0" i="1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 </a:t>
            </a:r>
            <a:r>
              <a:rPr lang="en-US" sz="17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positive its person.</a:t>
            </a:r>
            <a:endParaRPr/>
          </a:p>
          <a:p>
            <a:pPr marL="342900" marR="0" lvl="0" indent="-34292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►"/>
            </a:pPr>
            <a:r>
              <a:rPr lang="en-US" sz="1700" b="0" i="1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</a:t>
            </a:r>
            <a:r>
              <a:rPr lang="en-US" sz="17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negative </a:t>
            </a:r>
            <a:r>
              <a:rPr lang="en-US" sz="17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it's</a:t>
            </a:r>
            <a:r>
              <a:rPr lang="en-US" sz="17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not person.</a:t>
            </a:r>
            <a:endParaRPr/>
          </a:p>
          <a:p>
            <a:pPr marL="342900" marR="0" lvl="0" indent="-34292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►"/>
            </a:pPr>
            <a:r>
              <a:rPr lang="en-US" sz="1700" b="0" i="1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TP</a:t>
            </a:r>
            <a:r>
              <a:rPr lang="en-US" sz="17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Expect that he was a person and already he is a person .</a:t>
            </a:r>
            <a:endParaRPr/>
          </a:p>
          <a:p>
            <a:pPr marL="342900" marR="0" lvl="0" indent="-34292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►"/>
            </a:pPr>
            <a:r>
              <a:rPr lang="en-US" sz="1700" b="0" i="1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TN </a:t>
            </a:r>
            <a:r>
              <a:rPr lang="en-US" sz="17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Expect that he wasn’t a person and already he isn’t a person.</a:t>
            </a:r>
            <a:endParaRPr/>
          </a:p>
          <a:p>
            <a:pPr marL="342900" marR="0" lvl="0" indent="-34292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►"/>
            </a:pPr>
            <a:r>
              <a:rPr lang="en-US" sz="17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FP    Expect that he wasn’t a person and already he is a person.</a:t>
            </a:r>
            <a:endParaRPr/>
          </a:p>
          <a:p>
            <a:pPr marL="342900" marR="0" lvl="0" indent="-34292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►"/>
            </a:pPr>
            <a:r>
              <a:rPr lang="en-US" sz="17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FN   Expect that he was a person and already he isn’t a person.</a:t>
            </a:r>
            <a:endParaRPr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/>
          </a:p>
        </p:txBody>
      </p:sp>
      <p:pic>
        <p:nvPicPr>
          <p:cNvPr id="385" name="Google Shape;385;p10" descr="Calendar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 l="22978" t="26159" r="15742" b="37133"/>
          <a:stretch/>
        </p:blipFill>
        <p:spPr>
          <a:xfrm>
            <a:off x="10117535" y="515956"/>
            <a:ext cx="1541065" cy="66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1"/>
          <p:cNvSpPr txBox="1">
            <a:spLocks noGrp="1"/>
          </p:cNvSpPr>
          <p:nvPr>
            <p:ph type="title"/>
          </p:nvPr>
        </p:nvSpPr>
        <p:spPr>
          <a:xfrm>
            <a:off x="3510440" y="889508"/>
            <a:ext cx="5496163" cy="85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Experiments (Precision)</a:t>
            </a:r>
            <a:endParaRPr/>
          </a:p>
        </p:txBody>
      </p:sp>
      <p:sp>
        <p:nvSpPr>
          <p:cNvPr id="391" name="Google Shape;391;p11"/>
          <p:cNvSpPr txBox="1">
            <a:spLocks noGrp="1"/>
          </p:cNvSpPr>
          <p:nvPr>
            <p:ph type="body" idx="1"/>
          </p:nvPr>
        </p:nvSpPr>
        <p:spPr>
          <a:xfrm>
            <a:off x="590349" y="6143666"/>
            <a:ext cx="1377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/>
              <a:t>Currency </a:t>
            </a:r>
            <a:endParaRPr/>
          </a:p>
        </p:txBody>
      </p:sp>
      <p:pic>
        <p:nvPicPr>
          <p:cNvPr id="392" name="Google Shape;39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1" y="2473769"/>
            <a:ext cx="5544312" cy="356296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3" name="Google Shape;393;p11"/>
          <p:cNvSpPr txBox="1"/>
          <p:nvPr/>
        </p:nvSpPr>
        <p:spPr>
          <a:xfrm>
            <a:off x="6095996" y="6143716"/>
            <a:ext cx="1377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US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 </a:t>
            </a:r>
            <a:endParaRPr/>
          </a:p>
        </p:txBody>
      </p:sp>
      <p:pic>
        <p:nvPicPr>
          <p:cNvPr id="394" name="Google Shape;39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0359" y="2473768"/>
            <a:ext cx="4680014" cy="349472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5" name="Google Shape;395;p11" descr="Calendar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 l="22978" t="26159" r="15742" b="37133"/>
          <a:stretch/>
        </p:blipFill>
        <p:spPr>
          <a:xfrm>
            <a:off x="10117535" y="515956"/>
            <a:ext cx="1541065" cy="66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2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Experiments (Recall)</a:t>
            </a:r>
            <a:endParaRPr/>
          </a:p>
        </p:txBody>
      </p:sp>
      <p:sp>
        <p:nvSpPr>
          <p:cNvPr id="401" name="Google Shape;401;p12"/>
          <p:cNvSpPr txBox="1">
            <a:spLocks noGrp="1"/>
          </p:cNvSpPr>
          <p:nvPr>
            <p:ph type="body" idx="1"/>
          </p:nvPr>
        </p:nvSpPr>
        <p:spPr>
          <a:xfrm>
            <a:off x="305966" y="6078576"/>
            <a:ext cx="1697973" cy="587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Currency</a:t>
            </a:r>
            <a:endParaRPr/>
          </a:p>
        </p:txBody>
      </p:sp>
      <p:pic>
        <p:nvPicPr>
          <p:cNvPr id="402" name="Google Shape;40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910" y="2442202"/>
            <a:ext cx="5037090" cy="3464822"/>
          </a:xfrm>
          <a:prstGeom prst="rect">
            <a:avLst/>
          </a:prstGeom>
          <a:noFill/>
          <a:ln w="9525" cap="flat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3" name="Google Shape;403;p12"/>
          <p:cNvSpPr txBox="1"/>
          <p:nvPr/>
        </p:nvSpPr>
        <p:spPr>
          <a:xfrm>
            <a:off x="6190488" y="6078576"/>
            <a:ext cx="1697973" cy="587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</a:t>
            </a:r>
            <a:endParaRPr/>
          </a:p>
        </p:txBody>
      </p:sp>
      <p:pic>
        <p:nvPicPr>
          <p:cNvPr id="404" name="Google Shape;404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14288" y="2442202"/>
            <a:ext cx="5577601" cy="3464822"/>
          </a:xfrm>
          <a:prstGeom prst="rect">
            <a:avLst/>
          </a:prstGeom>
          <a:noFill/>
          <a:ln w="9525" cap="flat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5" name="Google Shape;405;p12" descr="Calendar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 l="22978" t="26159" r="15742" b="37133"/>
          <a:stretch/>
        </p:blipFill>
        <p:spPr>
          <a:xfrm>
            <a:off x="10117535" y="515956"/>
            <a:ext cx="1541065" cy="66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3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Experiments (Loss)</a:t>
            </a:r>
            <a:endParaRPr/>
          </a:p>
        </p:txBody>
      </p:sp>
      <p:sp>
        <p:nvSpPr>
          <p:cNvPr id="411" name="Google Shape;411;p13"/>
          <p:cNvSpPr txBox="1"/>
          <p:nvPr/>
        </p:nvSpPr>
        <p:spPr>
          <a:xfrm>
            <a:off x="505731" y="6160629"/>
            <a:ext cx="1697973" cy="587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Currency</a:t>
            </a:r>
            <a:endParaRPr/>
          </a:p>
        </p:txBody>
      </p:sp>
      <p:sp>
        <p:nvSpPr>
          <p:cNvPr id="412" name="Google Shape;412;p13"/>
          <p:cNvSpPr txBox="1"/>
          <p:nvPr/>
        </p:nvSpPr>
        <p:spPr>
          <a:xfrm>
            <a:off x="6275256" y="6160629"/>
            <a:ext cx="1697973" cy="587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</a:t>
            </a:r>
            <a:endParaRPr/>
          </a:p>
        </p:txBody>
      </p:sp>
      <p:pic>
        <p:nvPicPr>
          <p:cNvPr id="413" name="Google Shape;41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29773" y="2465141"/>
            <a:ext cx="5352627" cy="351615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4" name="Google Shape;41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039" y="2465141"/>
            <a:ext cx="4743027" cy="351615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5" name="Google Shape;415;p13" descr="Calendar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 l="22978" t="26159" r="15742" b="37133"/>
          <a:stretch/>
        </p:blipFill>
        <p:spPr>
          <a:xfrm>
            <a:off x="10117535" y="515956"/>
            <a:ext cx="1541065" cy="66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"/>
          <p:cNvSpPr txBox="1">
            <a:spLocks noGrp="1"/>
          </p:cNvSpPr>
          <p:nvPr>
            <p:ph type="title"/>
          </p:nvPr>
        </p:nvSpPr>
        <p:spPr>
          <a:xfrm>
            <a:off x="4731375" y="905935"/>
            <a:ext cx="2401046" cy="880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264" name="Google Shape;264;p2"/>
          <p:cNvSpPr txBox="1">
            <a:spLocks noGrp="1"/>
          </p:cNvSpPr>
          <p:nvPr>
            <p:ph type="body" idx="1"/>
          </p:nvPr>
        </p:nvSpPr>
        <p:spPr>
          <a:xfrm>
            <a:off x="1154955" y="2603499"/>
            <a:ext cx="4585446" cy="425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40"/>
              <a:buFont typeface="Century Gothic"/>
              <a:buAutoNum type="arabicPeriod"/>
            </a:pPr>
            <a:r>
              <a:rPr lang="en-US"/>
              <a:t>Introduction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40"/>
              <a:buFont typeface="Century Gothic"/>
              <a:buAutoNum type="arabicPeriod"/>
            </a:pPr>
            <a:r>
              <a:rPr lang="en-US"/>
              <a:t>Problem Definition 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40"/>
              <a:buFont typeface="Century Gothic"/>
              <a:buAutoNum type="arabicPeriod"/>
            </a:pPr>
            <a:r>
              <a:rPr lang="en-US"/>
              <a:t>Related Work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40"/>
              <a:buFont typeface="Century Gothic"/>
              <a:buAutoNum type="arabicPeriod"/>
            </a:pPr>
            <a:r>
              <a:rPr lang="en-US"/>
              <a:t>Data Acquisition &amp; pre-processing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40"/>
              <a:buFont typeface="Century Gothic"/>
              <a:buAutoNum type="arabicPeriod"/>
            </a:pPr>
            <a:r>
              <a:rPr lang="en-US"/>
              <a:t>Training Data</a:t>
            </a: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sp>
        <p:nvSpPr>
          <p:cNvPr id="265" name="Google Shape;265;p2"/>
          <p:cNvSpPr txBox="1"/>
          <p:nvPr/>
        </p:nvSpPr>
        <p:spPr>
          <a:xfrm>
            <a:off x="7132421" y="2764364"/>
            <a:ext cx="4585446" cy="4254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40"/>
              <a:buFont typeface="Century Gothic"/>
              <a:buAutoNum type="arabicPeriod" startAt="6"/>
            </a:pPr>
            <a:r>
              <a:rPr lang="en-US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Solution Methodology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40"/>
              <a:buFont typeface="Century Gothic"/>
              <a:buAutoNum type="arabicPeriod" startAt="6"/>
            </a:pPr>
            <a:r>
              <a:rPr lang="en-US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Implementation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40"/>
              <a:buFont typeface="Century Gothic"/>
              <a:buAutoNum type="arabicPeriod" startAt="6"/>
            </a:pPr>
            <a:r>
              <a:rPr lang="en-US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Experiments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40"/>
              <a:buFont typeface="Century Gothic"/>
              <a:buAutoNum type="arabicPeriod" startAt="6"/>
            </a:pPr>
            <a:r>
              <a:rPr lang="en-US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Results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40"/>
              <a:buFont typeface="Century Gothic"/>
              <a:buAutoNum type="arabicPeriod" startAt="6"/>
            </a:pPr>
            <a:r>
              <a:rPr lang="en-US"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 &amp; Future Works</a:t>
            </a:r>
            <a:endParaRPr/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40"/>
              <a:buFont typeface="Century Gothic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40"/>
              <a:buFont typeface="Century Gothic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40"/>
              <a:buFont typeface="Century Gothic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6" name="Google Shape;266;p2" descr="Calenda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22978" t="26159" r="15742" b="37133"/>
          <a:stretch/>
        </p:blipFill>
        <p:spPr>
          <a:xfrm>
            <a:off x="10117535" y="515956"/>
            <a:ext cx="1541065" cy="66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3479dc7be1_5_97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500" cy="707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Graphs</a:t>
            </a:r>
            <a:endParaRPr/>
          </a:p>
        </p:txBody>
      </p:sp>
      <p:sp>
        <p:nvSpPr>
          <p:cNvPr id="421" name="Google Shape;421;g13479dc7be1_5_97"/>
          <p:cNvSpPr txBox="1">
            <a:spLocks noGrp="1"/>
          </p:cNvSpPr>
          <p:nvPr>
            <p:ph type="body" idx="1"/>
          </p:nvPr>
        </p:nvSpPr>
        <p:spPr>
          <a:xfrm>
            <a:off x="207724" y="1680768"/>
            <a:ext cx="11561400" cy="492622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32500" lnSpcReduction="20000"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2326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2326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2326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E" sz="1150" dirty="0">
              <a:solidFill>
                <a:srgbClr val="2326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AE" sz="7200" b="1" dirty="0">
              <a:solidFill>
                <a:srgbClr val="2326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precision:</a:t>
            </a: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 dirty="0" err="1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DetectionBoxes_Precision</a:t>
            </a:r>
            <a:r>
              <a:rPr lang="en-US" sz="4350" b="1" dirty="0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4350" b="1" dirty="0" err="1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mAP</a:t>
            </a:r>
            <a:r>
              <a:rPr lang="en-US" sz="4350" b="1" dirty="0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4800" dirty="0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mean average precision over classes averaged over IOU thresholds ranging from .5 to .95 with .05 increments.</a:t>
            </a:r>
            <a:endParaRPr lang="en-US" sz="4800" b="1" dirty="0">
              <a:solidFill>
                <a:srgbClr val="2326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 dirty="0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(small, medium, large)</a:t>
            </a:r>
            <a:r>
              <a:rPr lang="en-US" sz="4350" dirty="0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4350" dirty="0">
              <a:solidFill>
                <a:srgbClr val="2326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350" b="1" dirty="0">
              <a:solidFill>
                <a:srgbClr val="2326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1-DetectionBoxes_Precision/</a:t>
            </a:r>
            <a:r>
              <a:rPr lang="en-US" sz="4800" dirty="0" err="1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mAP</a:t>
            </a:r>
            <a:r>
              <a:rPr lang="en-US" sz="4800" dirty="0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(small)': mean average precision for small objects (area &lt; 32^2 pixels).</a:t>
            </a:r>
            <a:endParaRPr sz="4800" dirty="0">
              <a:solidFill>
                <a:srgbClr val="2326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2-'DetectionBoxes_Precision/</a:t>
            </a:r>
            <a:r>
              <a:rPr lang="en-US" sz="4800" dirty="0" err="1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mAP</a:t>
            </a:r>
            <a:r>
              <a:rPr lang="en-US" sz="4800" dirty="0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(medium)': mean average precision for medium sized objects (32^2 pixels &lt; area &lt; 96^2 pixels).</a:t>
            </a:r>
            <a:endParaRPr sz="4800" dirty="0">
              <a:solidFill>
                <a:srgbClr val="2326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3-'DetectionBoxes_Precision/</a:t>
            </a:r>
            <a:r>
              <a:rPr lang="en-US" sz="4800" dirty="0" err="1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mAP</a:t>
            </a:r>
            <a:r>
              <a:rPr lang="en-US" sz="4800" dirty="0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(large)': mean average precision for large objects (96^2 pixels &lt; area &lt; 10000^2 pixels).</a:t>
            </a:r>
            <a:endParaRPr sz="4800" dirty="0">
              <a:solidFill>
                <a:srgbClr val="2326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350" dirty="0">
              <a:solidFill>
                <a:srgbClr val="2326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Recall:</a:t>
            </a:r>
            <a:endParaRPr sz="7200" b="1" dirty="0">
              <a:solidFill>
                <a:srgbClr val="2326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50" b="1" dirty="0" err="1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DetectionBoxes_Recall</a:t>
            </a:r>
            <a:r>
              <a:rPr lang="en-US" sz="4350" b="1" dirty="0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/AR@100 </a:t>
            </a:r>
            <a:r>
              <a:rPr lang="en-US" sz="1150" dirty="0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7200" dirty="0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 average recall with 100 detection)</a:t>
            </a:r>
            <a:r>
              <a:rPr lang="en-US" sz="4350" b="1" dirty="0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(small, medium, large)</a:t>
            </a:r>
            <a:r>
              <a:rPr lang="en-US" sz="4350" dirty="0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endParaRPr sz="4350" b="1" dirty="0">
              <a:solidFill>
                <a:srgbClr val="2326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1-DetectionBoxes_Recall/AR@100 (small)': average recall for small objects with 100.</a:t>
            </a:r>
            <a:endParaRPr sz="5600" dirty="0">
              <a:solidFill>
                <a:srgbClr val="2326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2-'DetectionBoxes_Recall/AR@100 (medium)': average recall for medium objects with 100.</a:t>
            </a:r>
            <a:endParaRPr sz="5600" dirty="0">
              <a:solidFill>
                <a:srgbClr val="2326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dirty="0">
                <a:solidFill>
                  <a:srgbClr val="2326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3-'DetectionBoxes_Recall/AR@100 (large)': average recall for large objects with 100 detections</a:t>
            </a:r>
            <a:endParaRPr sz="5600" dirty="0">
              <a:solidFill>
                <a:srgbClr val="2326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5600" dirty="0"/>
          </a:p>
        </p:txBody>
      </p:sp>
      <p:pic>
        <p:nvPicPr>
          <p:cNvPr id="422" name="Google Shape;422;g13479dc7be1_5_97" descr="Calenda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22979" t="26157" r="15742" b="37136"/>
          <a:stretch/>
        </p:blipFill>
        <p:spPr>
          <a:xfrm>
            <a:off x="10117535" y="515956"/>
            <a:ext cx="1541065" cy="66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4"/>
          <p:cNvSpPr txBox="1">
            <a:spLocks noGrp="1"/>
          </p:cNvSpPr>
          <p:nvPr>
            <p:ph type="title"/>
          </p:nvPr>
        </p:nvSpPr>
        <p:spPr>
          <a:xfrm>
            <a:off x="4868250" y="765200"/>
            <a:ext cx="3459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b="1"/>
              <a:t>Results</a:t>
            </a:r>
            <a:endParaRPr/>
          </a:p>
        </p:txBody>
      </p:sp>
      <p:sp>
        <p:nvSpPr>
          <p:cNvPr id="428" name="Google Shape;428;p14"/>
          <p:cNvSpPr txBox="1">
            <a:spLocks noGrp="1"/>
          </p:cNvSpPr>
          <p:nvPr>
            <p:ph type="body" idx="1"/>
          </p:nvPr>
        </p:nvSpPr>
        <p:spPr>
          <a:xfrm>
            <a:off x="429108" y="5780332"/>
            <a:ext cx="2884608" cy="758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/>
              <a:t>Object detection</a:t>
            </a:r>
            <a:endParaRPr/>
          </a:p>
        </p:txBody>
      </p:sp>
      <p:sp>
        <p:nvSpPr>
          <p:cNvPr id="429" name="Google Shape;429;p14"/>
          <p:cNvSpPr txBox="1"/>
          <p:nvPr/>
        </p:nvSpPr>
        <p:spPr>
          <a:xfrm>
            <a:off x="4119397" y="5596864"/>
            <a:ext cx="2884608" cy="75865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Currency detection</a:t>
            </a:r>
            <a:endParaRPr/>
          </a:p>
        </p:txBody>
      </p:sp>
      <p:sp>
        <p:nvSpPr>
          <p:cNvPr id="430" name="Google Shape;430;p14"/>
          <p:cNvSpPr txBox="1"/>
          <p:nvPr/>
        </p:nvSpPr>
        <p:spPr>
          <a:xfrm>
            <a:off x="8497390" y="5606596"/>
            <a:ext cx="2884608" cy="75865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Text detection</a:t>
            </a:r>
            <a:endParaRPr/>
          </a:p>
        </p:txBody>
      </p:sp>
      <p:pic>
        <p:nvPicPr>
          <p:cNvPr id="431" name="Google Shape;431;p14" descr="o"/>
          <p:cNvPicPr preferRelativeResize="0"/>
          <p:nvPr/>
        </p:nvPicPr>
        <p:blipFill rotWithShape="1">
          <a:blip r:embed="rId3">
            <a:alphaModFix/>
          </a:blip>
          <a:srcRect l="21997" t="6043" r="22471" b="550"/>
          <a:stretch/>
        </p:blipFill>
        <p:spPr>
          <a:xfrm>
            <a:off x="429108" y="2432304"/>
            <a:ext cx="2442108" cy="312739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32" name="Google Shape;432;p14" descr="200"/>
          <p:cNvPicPr preferRelativeResize="0"/>
          <p:nvPr/>
        </p:nvPicPr>
        <p:blipFill rotWithShape="1">
          <a:blip r:embed="rId4">
            <a:alphaModFix/>
          </a:blip>
          <a:srcRect l="21599" t="10574" r="21297" b="4535"/>
          <a:stretch/>
        </p:blipFill>
        <p:spPr>
          <a:xfrm>
            <a:off x="4119397" y="2432304"/>
            <a:ext cx="2680663" cy="316456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33" name="Google Shape;433;p14" descr="WhatsApp Image 2022-05-09 at 6.41.13 PM"/>
          <p:cNvPicPr preferRelativeResize="0"/>
          <p:nvPr/>
        </p:nvPicPr>
        <p:blipFill rotWithShape="1">
          <a:blip r:embed="rId5">
            <a:alphaModFix/>
          </a:blip>
          <a:srcRect l="23589" t="3767" r="21796"/>
          <a:stretch/>
        </p:blipFill>
        <p:spPr>
          <a:xfrm>
            <a:off x="8395228" y="2281470"/>
            <a:ext cx="2743200" cy="3278230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34" name="Google Shape;434;p14" descr="Calendar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 l="22978" t="26159" r="15742" b="37133"/>
          <a:stretch/>
        </p:blipFill>
        <p:spPr>
          <a:xfrm>
            <a:off x="10117535" y="515956"/>
            <a:ext cx="1541065" cy="66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5"/>
          <p:cNvSpPr txBox="1">
            <a:spLocks noGrp="1"/>
          </p:cNvSpPr>
          <p:nvPr>
            <p:ph type="title"/>
          </p:nvPr>
        </p:nvSpPr>
        <p:spPr>
          <a:xfrm>
            <a:off x="1154954" y="946236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Conclusion &amp; Future Works</a:t>
            </a:r>
            <a:endParaRPr/>
          </a:p>
        </p:txBody>
      </p:sp>
      <p:sp>
        <p:nvSpPr>
          <p:cNvPr id="440" name="Google Shape;440;p15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40"/>
              <a:buChar char="►"/>
            </a:pPr>
            <a:r>
              <a:rPr lang="en-US"/>
              <a:t>Compare Datasets (Object &amp;Currency)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40"/>
              <a:buChar char="►"/>
            </a:pPr>
            <a:r>
              <a:rPr lang="en-US"/>
              <a:t>Features will be added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Arial"/>
              <a:buChar char="•"/>
            </a:pPr>
            <a:r>
              <a:rPr lang="en-US"/>
              <a:t>GPS &amp; Maps </a:t>
            </a:r>
            <a:endParaRPr/>
          </a:p>
          <a:p>
            <a:pPr marL="742950" lvl="1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80"/>
              <a:buFont typeface="Arial"/>
              <a:buChar char="•"/>
            </a:pPr>
            <a:r>
              <a:rPr lang="en-US"/>
              <a:t>Hardware </a:t>
            </a:r>
            <a:endParaRPr/>
          </a:p>
          <a:p>
            <a:pPr marL="457200" lvl="1" indent="0" algn="l" rtl="0">
              <a:spcBef>
                <a:spcPts val="1000"/>
              </a:spcBef>
              <a:spcAft>
                <a:spcPts val="0"/>
              </a:spcAft>
              <a:buSzPts val="128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441" name="Google Shape;441;p15" descr="Calenda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22978" t="26159" r="15742" b="37133"/>
          <a:stretch/>
        </p:blipFill>
        <p:spPr>
          <a:xfrm>
            <a:off x="10117535" y="515956"/>
            <a:ext cx="1541065" cy="66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72" name="Google Shape;272;p3"/>
          <p:cNvSpPr txBox="1">
            <a:spLocks noGrp="1"/>
          </p:cNvSpPr>
          <p:nvPr>
            <p:ph type="body" idx="1"/>
          </p:nvPr>
        </p:nvSpPr>
        <p:spPr>
          <a:xfrm>
            <a:off x="248575" y="2338725"/>
            <a:ext cx="11796900" cy="13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40"/>
              <a:buChar char="►"/>
            </a:pPr>
            <a:r>
              <a:rPr lang="en-US" b="1"/>
              <a:t>Software of Smart Glasses</a:t>
            </a:r>
            <a:endParaRPr b="1"/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40"/>
              <a:buChar char="►"/>
            </a:pPr>
            <a:r>
              <a:rPr lang="en-US"/>
              <a:t>What are features in our Software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      1.</a:t>
            </a:r>
            <a:r>
              <a:rPr lang="en-US"/>
              <a:t> Egyptian Currency Detection    </a:t>
            </a:r>
            <a:r>
              <a:rPr lang="en-US" b="1"/>
              <a:t>2.</a:t>
            </a:r>
            <a:r>
              <a:rPr lang="en-US"/>
              <a:t> Object Detection       </a:t>
            </a:r>
            <a:r>
              <a:rPr lang="en-US" b="1"/>
              <a:t>3.</a:t>
            </a:r>
            <a:r>
              <a:rPr lang="en-US"/>
              <a:t> Text Detection     </a:t>
            </a:r>
            <a:r>
              <a:rPr lang="en-US" b="1"/>
              <a:t>4.</a:t>
            </a:r>
            <a:r>
              <a:rPr lang="en-US"/>
              <a:t> Voice Command</a:t>
            </a:r>
            <a:endParaRPr/>
          </a:p>
        </p:txBody>
      </p:sp>
      <p:pic>
        <p:nvPicPr>
          <p:cNvPr id="273" name="Google Shape;273;p3" descr="Calenda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22978" t="26159" r="15742" b="37133"/>
          <a:stretch/>
        </p:blipFill>
        <p:spPr>
          <a:xfrm>
            <a:off x="10117535" y="515956"/>
            <a:ext cx="1541065" cy="663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8075" y="4043012"/>
            <a:ext cx="2525249" cy="170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2324" y="3640050"/>
            <a:ext cx="1776866" cy="25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6775" y="3979998"/>
            <a:ext cx="2334475" cy="18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"/>
          <p:cNvPicPr preferRelativeResize="0"/>
          <p:nvPr/>
        </p:nvPicPr>
        <p:blipFill rotWithShape="1">
          <a:blip r:embed="rId7">
            <a:alphaModFix/>
          </a:blip>
          <a:srcRect b="8767"/>
          <a:stretch/>
        </p:blipFill>
        <p:spPr>
          <a:xfrm>
            <a:off x="9474925" y="3785475"/>
            <a:ext cx="2057400" cy="202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529944b6c_0_0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500" cy="707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Introduction cont.</a:t>
            </a:r>
            <a:endParaRPr/>
          </a:p>
        </p:txBody>
      </p:sp>
      <p:sp>
        <p:nvSpPr>
          <p:cNvPr id="283" name="Google Shape;283;g13529944b6c_0_0"/>
          <p:cNvSpPr txBox="1">
            <a:spLocks noGrp="1"/>
          </p:cNvSpPr>
          <p:nvPr>
            <p:ph type="body" idx="1"/>
          </p:nvPr>
        </p:nvSpPr>
        <p:spPr>
          <a:xfrm>
            <a:off x="617075" y="3853388"/>
            <a:ext cx="3997200" cy="97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40"/>
              <a:buChar char="►"/>
            </a:pPr>
            <a:r>
              <a:rPr lang="en-US"/>
              <a:t>How Features  work together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342900" lvl="0" indent="-36576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Char char="►"/>
            </a:pPr>
            <a:r>
              <a:rPr lang="en-US"/>
              <a:t>Using </a:t>
            </a:r>
            <a:r>
              <a:rPr lang="en-US" b="1">
                <a:solidFill>
                  <a:schemeClr val="dk1"/>
                </a:solidFill>
              </a:rPr>
              <a:t>Threading.</a:t>
            </a:r>
            <a:endParaRPr b="1"/>
          </a:p>
        </p:txBody>
      </p:sp>
      <p:pic>
        <p:nvPicPr>
          <p:cNvPr id="284" name="Google Shape;284;g13529944b6c_0_0" descr="Calenda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22979" t="26157" r="15742" b="37136"/>
          <a:stretch/>
        </p:blipFill>
        <p:spPr>
          <a:xfrm>
            <a:off x="10117535" y="515956"/>
            <a:ext cx="1541065" cy="663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3529944b6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975" y="2361825"/>
            <a:ext cx="6351726" cy="39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"/>
          <p:cNvSpPr txBox="1">
            <a:spLocks noGrp="1"/>
          </p:cNvSpPr>
          <p:nvPr>
            <p:ph type="title"/>
          </p:nvPr>
        </p:nvSpPr>
        <p:spPr>
          <a:xfrm>
            <a:off x="3754221" y="838200"/>
            <a:ext cx="5482913" cy="1075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Problem Definition </a:t>
            </a:r>
            <a:endParaRPr/>
          </a:p>
        </p:txBody>
      </p:sp>
      <p:sp>
        <p:nvSpPr>
          <p:cNvPr id="291" name="Google Shape;291;p4"/>
          <p:cNvSpPr txBox="1">
            <a:spLocks noGrp="1"/>
          </p:cNvSpPr>
          <p:nvPr>
            <p:ph type="body" idx="1"/>
          </p:nvPr>
        </p:nvSpPr>
        <p:spPr>
          <a:xfrm>
            <a:off x="671577" y="2786163"/>
            <a:ext cx="5482800" cy="26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40"/>
              <a:buChar char="►"/>
            </a:pPr>
            <a:r>
              <a:rPr lang="en-US"/>
              <a:t>3.5 Million Egyptian</a:t>
            </a:r>
            <a:endParaRPr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40"/>
              <a:buChar char="►"/>
            </a:pPr>
            <a:r>
              <a:rPr lang="en-US"/>
              <a:t>It can help</a:t>
            </a:r>
            <a:endParaRPr/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/>
              <a:t>- Students</a:t>
            </a: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292" name="Google Shape;292;p4" descr="Calenda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22978" t="26159" r="15742" b="37133"/>
          <a:stretch/>
        </p:blipFill>
        <p:spPr>
          <a:xfrm>
            <a:off x="10117535" y="515956"/>
            <a:ext cx="1541065" cy="663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0575" y="2628275"/>
            <a:ext cx="4122525" cy="29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"/>
          <p:cNvSpPr txBox="1">
            <a:spLocks noGrp="1"/>
          </p:cNvSpPr>
          <p:nvPr>
            <p:ph type="title"/>
          </p:nvPr>
        </p:nvSpPr>
        <p:spPr>
          <a:xfrm>
            <a:off x="3923555" y="905257"/>
            <a:ext cx="3620246" cy="91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Related Work</a:t>
            </a:r>
            <a:endParaRPr/>
          </a:p>
        </p:txBody>
      </p:sp>
      <p:sp>
        <p:nvSpPr>
          <p:cNvPr id="299" name="Google Shape;299;p5"/>
          <p:cNvSpPr txBox="1">
            <a:spLocks noGrp="1"/>
          </p:cNvSpPr>
          <p:nvPr>
            <p:ph type="body" idx="1"/>
          </p:nvPr>
        </p:nvSpPr>
        <p:spPr>
          <a:xfrm>
            <a:off x="6996303" y="6105143"/>
            <a:ext cx="1920240" cy="1208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en-US"/>
              <a:t>We-Walk</a:t>
            </a:r>
            <a:endParaRPr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/>
          </a:p>
        </p:txBody>
      </p:sp>
      <p:pic>
        <p:nvPicPr>
          <p:cNvPr id="300" name="Google Shape;30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6303" y="2723007"/>
            <a:ext cx="3345561" cy="3143250"/>
          </a:xfrm>
          <a:prstGeom prst="rect">
            <a:avLst/>
          </a:prstGeom>
          <a:solidFill>
            <a:schemeClr val="accent4"/>
          </a:solidFill>
          <a:ln w="19050" cap="rnd" cmpd="sng">
            <a:solidFill>
              <a:srgbClr val="4174B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1" name="Google Shape;30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0970" y="2723007"/>
            <a:ext cx="4191000" cy="3143250"/>
          </a:xfrm>
          <a:prstGeom prst="rect">
            <a:avLst/>
          </a:prstGeom>
          <a:solidFill>
            <a:schemeClr val="accent4"/>
          </a:solidFill>
          <a:ln w="19050" cap="rnd" cmpd="sng">
            <a:solidFill>
              <a:srgbClr val="4174B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2" name="Google Shape;302;p5"/>
          <p:cNvSpPr txBox="1"/>
          <p:nvPr/>
        </p:nvSpPr>
        <p:spPr>
          <a:xfrm>
            <a:off x="1320970" y="5927343"/>
            <a:ext cx="1920240" cy="120859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Back-pack</a:t>
            </a:r>
            <a:endParaRPr/>
          </a:p>
          <a:p>
            <a:pPr marL="342900" marR="0" lvl="0" indent="-228600" algn="l" rtl="0">
              <a:spcBef>
                <a:spcPts val="9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3" name="Google Shape;303;p5" descr="Calendar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 l="22978" t="26159" r="15742" b="37133"/>
          <a:stretch/>
        </p:blipFill>
        <p:spPr>
          <a:xfrm>
            <a:off x="10117535" y="515956"/>
            <a:ext cx="1541065" cy="66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"/>
          <p:cNvSpPr txBox="1">
            <a:spLocks noGrp="1"/>
          </p:cNvSpPr>
          <p:nvPr>
            <p:ph type="title"/>
          </p:nvPr>
        </p:nvSpPr>
        <p:spPr>
          <a:xfrm>
            <a:off x="1885577" y="677334"/>
            <a:ext cx="8420846" cy="1329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Data Acquisition &amp; pre-processing</a:t>
            </a:r>
            <a:endParaRPr/>
          </a:p>
        </p:txBody>
      </p:sp>
      <p:sp>
        <p:nvSpPr>
          <p:cNvPr id="309" name="Google Shape;309;p6"/>
          <p:cNvSpPr txBox="1">
            <a:spLocks noGrp="1"/>
          </p:cNvSpPr>
          <p:nvPr>
            <p:ph type="body" idx="1"/>
          </p:nvPr>
        </p:nvSpPr>
        <p:spPr>
          <a:xfrm>
            <a:off x="465275" y="2690825"/>
            <a:ext cx="5911200" cy="35649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2000" dirty="0">
                <a:solidFill>
                  <a:srgbClr val="404040"/>
                </a:solidFill>
              </a:rPr>
              <a:t>Object dataset</a:t>
            </a:r>
            <a:endParaRPr sz="2000" dirty="0">
              <a:solidFill>
                <a:srgbClr val="404040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2000" dirty="0">
                <a:solidFill>
                  <a:srgbClr val="404040"/>
                </a:solidFill>
              </a:rPr>
              <a:t>  	</a:t>
            </a:r>
            <a:r>
              <a:rPr lang="en-US" sz="2000" dirty="0" err="1">
                <a:solidFill>
                  <a:srgbClr val="7F7F7F"/>
                </a:solidFill>
              </a:rPr>
              <a:t>storage.googleapi</a:t>
            </a:r>
            <a:endParaRPr sz="2000" dirty="0">
              <a:solidFill>
                <a:srgbClr val="7F7F7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2000" dirty="0">
                <a:solidFill>
                  <a:srgbClr val="7F7F7F"/>
                </a:solidFill>
              </a:rPr>
              <a:t>  	Three objects(</a:t>
            </a:r>
            <a:r>
              <a:rPr lang="en-US" sz="2000" dirty="0" err="1">
                <a:solidFill>
                  <a:srgbClr val="7F7F7F"/>
                </a:solidFill>
              </a:rPr>
              <a:t>person,chairs,stairs</a:t>
            </a:r>
            <a:r>
              <a:rPr lang="en-US" sz="2000" dirty="0">
                <a:solidFill>
                  <a:srgbClr val="7F7F7F"/>
                </a:solidFill>
              </a:rPr>
              <a:t>)</a:t>
            </a:r>
            <a:endParaRPr sz="2000" dirty="0">
              <a:solidFill>
                <a:srgbClr val="7F7F7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2000" dirty="0">
                <a:solidFill>
                  <a:srgbClr val="7F7F7F"/>
                </a:solidFill>
              </a:rPr>
              <a:t> 	cleaning</a:t>
            </a:r>
            <a:endParaRPr sz="2000" dirty="0">
              <a:solidFill>
                <a:srgbClr val="7F7F7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2000" dirty="0">
                <a:solidFill>
                  <a:srgbClr val="7F7F7F"/>
                </a:solidFill>
              </a:rPr>
              <a:t> 	amount(4k)  80% train and 20% 	validation</a:t>
            </a:r>
            <a:endParaRPr sz="2000" dirty="0">
              <a:solidFill>
                <a:srgbClr val="7F7F7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US" sz="2000" dirty="0">
                <a:solidFill>
                  <a:srgbClr val="7F7F7F"/>
                </a:solidFill>
              </a:rPr>
              <a:t> 	data labeling(pascal   .xml)</a:t>
            </a:r>
            <a:endParaRPr sz="2000" dirty="0">
              <a:solidFill>
                <a:srgbClr val="7F7F7F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endParaRPr sz="2000" dirty="0"/>
          </a:p>
          <a:p>
            <a:pPr marL="3429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endParaRPr sz="2000" dirty="0"/>
          </a:p>
          <a:p>
            <a:pPr marL="342900" lvl="0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523"/>
              <a:buNone/>
            </a:pPr>
            <a:endParaRPr sz="2000" dirty="0"/>
          </a:p>
          <a:p>
            <a:pPr marL="342900" lvl="0" indent="-251459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684"/>
              <a:buNone/>
            </a:pPr>
            <a:endParaRPr sz="2000" dirty="0"/>
          </a:p>
          <a:p>
            <a:pPr marL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684"/>
              <a:buNone/>
            </a:pPr>
            <a:endParaRPr sz="2000" dirty="0"/>
          </a:p>
        </p:txBody>
      </p:sp>
      <p:pic>
        <p:nvPicPr>
          <p:cNvPr id="310" name="Google Shape;310;p6" descr="Calenda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22978" t="26159" r="15742" b="37133"/>
          <a:stretch/>
        </p:blipFill>
        <p:spPr>
          <a:xfrm>
            <a:off x="10117535" y="515956"/>
            <a:ext cx="1541065" cy="66362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6"/>
          <p:cNvSpPr txBox="1">
            <a:spLocks noGrp="1"/>
          </p:cNvSpPr>
          <p:nvPr>
            <p:ph type="body" idx="1"/>
          </p:nvPr>
        </p:nvSpPr>
        <p:spPr>
          <a:xfrm>
            <a:off x="7708500" y="2690825"/>
            <a:ext cx="4483500" cy="35649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9"/>
              <a:t>Currency Dataset</a:t>
            </a:r>
            <a:endParaRPr sz="2709"/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9">
                <a:solidFill>
                  <a:srgbClr val="7F7F7F"/>
                </a:solidFill>
              </a:rPr>
              <a:t>Kaggle.com</a:t>
            </a:r>
            <a:endParaRPr sz="2709">
              <a:solidFill>
                <a:srgbClr val="7F7F7F"/>
              </a:solidFill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9">
                <a:solidFill>
                  <a:srgbClr val="7F7F7F"/>
                </a:solidFill>
              </a:rPr>
              <a:t>six objects</a:t>
            </a:r>
            <a:endParaRPr sz="2709">
              <a:solidFill>
                <a:srgbClr val="7F7F7F"/>
              </a:solidFill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9">
                <a:solidFill>
                  <a:srgbClr val="7F7F7F"/>
                </a:solidFill>
              </a:rPr>
              <a:t>amount(10k) 80% and 20%</a:t>
            </a:r>
            <a:endParaRPr sz="2709">
              <a:solidFill>
                <a:srgbClr val="7F7F7F"/>
              </a:solidFill>
            </a:endParaRPr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9">
                <a:solidFill>
                  <a:srgbClr val="7F7F7F"/>
                </a:solidFill>
              </a:rPr>
              <a:t>data labeling</a:t>
            </a:r>
            <a:endParaRPr sz="2709">
              <a:solidFill>
                <a:srgbClr val="7F7F7F"/>
              </a:solidFill>
            </a:endParaRPr>
          </a:p>
          <a:p>
            <a:pPr marL="3429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342900" lvl="0" indent="-33972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►"/>
            </a:pPr>
            <a:endParaRPr sz="2000"/>
          </a:p>
          <a:p>
            <a:pPr marL="342900" lvl="0" indent="-251459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ct val="79999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59258b650_2_13"/>
          <p:cNvSpPr txBox="1">
            <a:spLocks noGrp="1"/>
          </p:cNvSpPr>
          <p:nvPr>
            <p:ph type="title"/>
          </p:nvPr>
        </p:nvSpPr>
        <p:spPr>
          <a:xfrm>
            <a:off x="3539178" y="1027243"/>
            <a:ext cx="8761500" cy="707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Solution Methodology</a:t>
            </a:r>
            <a:endParaRPr/>
          </a:p>
        </p:txBody>
      </p:sp>
      <p:sp>
        <p:nvSpPr>
          <p:cNvPr id="317" name="Google Shape;317;g1359258b650_2_13"/>
          <p:cNvSpPr txBox="1">
            <a:spLocks noGrp="1"/>
          </p:cNvSpPr>
          <p:nvPr>
            <p:ph type="body" idx="1"/>
          </p:nvPr>
        </p:nvSpPr>
        <p:spPr>
          <a:xfrm>
            <a:off x="670355" y="2284675"/>
            <a:ext cx="87615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1" indent="-34544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40"/>
              <a:buChar char="►"/>
            </a:pPr>
            <a:r>
              <a:rPr lang="en-US" sz="2000">
                <a:solidFill>
                  <a:srgbClr val="404040"/>
                </a:solidFill>
              </a:rPr>
              <a:t>MobileNetV2 + SSDLite</a:t>
            </a:r>
            <a:endParaRPr sz="2000">
              <a:solidFill>
                <a:srgbClr val="404040"/>
              </a:solidFill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Char char="►"/>
            </a:pPr>
            <a:r>
              <a:rPr lang="en-US" sz="2000">
                <a:solidFill>
                  <a:srgbClr val="404040"/>
                </a:solidFill>
              </a:rPr>
              <a:t>Why this model?</a:t>
            </a:r>
            <a:endParaRPr sz="2000">
              <a:solidFill>
                <a:srgbClr val="404040"/>
              </a:solidFill>
            </a:endParaRP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Char char="►"/>
            </a:pPr>
            <a:r>
              <a:rPr lang="en-US" sz="2000">
                <a:solidFill>
                  <a:srgbClr val="404040"/>
                </a:solidFill>
              </a:rPr>
              <a:t>SSDLite has two components:</a:t>
            </a:r>
            <a:endParaRPr sz="2000">
              <a:solidFill>
                <a:srgbClr val="404040"/>
              </a:solidFill>
            </a:endParaRPr>
          </a:p>
          <a:p>
            <a:pPr marL="137160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Char char="►"/>
            </a:pPr>
            <a:r>
              <a:rPr lang="en-US" sz="2000">
                <a:solidFill>
                  <a:srgbClr val="404040"/>
                </a:solidFill>
              </a:rPr>
              <a:t>backbone model</a:t>
            </a:r>
            <a:endParaRPr sz="2000">
              <a:solidFill>
                <a:srgbClr val="404040"/>
              </a:solidFill>
            </a:endParaRPr>
          </a:p>
          <a:p>
            <a:pPr marL="1371600" lvl="2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Char char="►"/>
            </a:pPr>
            <a:r>
              <a:rPr lang="en-US" sz="2000">
                <a:solidFill>
                  <a:srgbClr val="404040"/>
                </a:solidFill>
              </a:rPr>
              <a:t>SSD head</a:t>
            </a:r>
            <a:endParaRPr sz="2000">
              <a:solidFill>
                <a:srgbClr val="404040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>
              <a:solidFill>
                <a:srgbClr val="404040"/>
              </a:solidFill>
            </a:endParaRPr>
          </a:p>
        </p:txBody>
      </p:sp>
      <p:pic>
        <p:nvPicPr>
          <p:cNvPr id="318" name="Google Shape;318;g1359258b650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050" y="4397549"/>
            <a:ext cx="8582025" cy="23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359258b650_2_13" descr="Calendar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 l="22979" t="26157" r="15742" b="37136"/>
          <a:stretch/>
        </p:blipFill>
        <p:spPr>
          <a:xfrm>
            <a:off x="10117535" y="515956"/>
            <a:ext cx="1541065" cy="663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8"/>
          <p:cNvSpPr txBox="1">
            <a:spLocks noGrp="1"/>
          </p:cNvSpPr>
          <p:nvPr>
            <p:ph type="title"/>
          </p:nvPr>
        </p:nvSpPr>
        <p:spPr>
          <a:xfrm>
            <a:off x="3500220" y="1007535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Implementation</a:t>
            </a:r>
            <a:endParaRPr/>
          </a:p>
        </p:txBody>
      </p:sp>
      <p:sp>
        <p:nvSpPr>
          <p:cNvPr id="325" name="Google Shape;325;p8"/>
          <p:cNvSpPr txBox="1">
            <a:spLocks noGrp="1"/>
          </p:cNvSpPr>
          <p:nvPr>
            <p:ph type="body" idx="1"/>
          </p:nvPr>
        </p:nvSpPr>
        <p:spPr>
          <a:xfrm>
            <a:off x="1154950" y="2603500"/>
            <a:ext cx="8761500" cy="40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1" indent="-34544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1840"/>
              <a:buChar char="►"/>
            </a:pPr>
            <a:r>
              <a:rPr lang="en-US" sz="2000">
                <a:solidFill>
                  <a:srgbClr val="404040"/>
                </a:solidFill>
              </a:rPr>
              <a:t> Regular Convolutional Layer</a:t>
            </a:r>
            <a:endParaRPr sz="2000">
              <a:solidFill>
                <a:srgbClr val="404040"/>
              </a:solidFill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000"/>
              <a:buChar char="►"/>
            </a:pPr>
            <a:r>
              <a:rPr lang="en-US" sz="1800">
                <a:solidFill>
                  <a:srgbClr val="404040"/>
                </a:solidFill>
              </a:rPr>
              <a:t>quite expensive to compute</a:t>
            </a:r>
            <a:endParaRPr>
              <a:solidFill>
                <a:srgbClr val="404040"/>
              </a:solidFill>
            </a:endParaRPr>
          </a:p>
          <a:p>
            <a:pPr marL="914400" lvl="1" indent="-3454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40"/>
              <a:buChar char="►"/>
            </a:pPr>
            <a:r>
              <a:rPr lang="en-US" sz="2000">
                <a:solidFill>
                  <a:srgbClr val="404040"/>
                </a:solidFill>
              </a:rPr>
              <a:t>MobileNetV1 structure</a:t>
            </a:r>
            <a:endParaRPr sz="2000">
              <a:solidFill>
                <a:srgbClr val="404040"/>
              </a:solidFill>
            </a:endParaRPr>
          </a:p>
          <a:p>
            <a:pPr marL="914400" lvl="1" indent="-34544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40"/>
              <a:buChar char="►"/>
            </a:pPr>
            <a:r>
              <a:rPr lang="en-US" sz="2000">
                <a:solidFill>
                  <a:srgbClr val="404040"/>
                </a:solidFill>
              </a:rPr>
              <a:t>DepthWise Separable</a:t>
            </a:r>
            <a:endParaRPr sz="2000">
              <a:solidFill>
                <a:srgbClr val="404040"/>
              </a:solidFill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Char char="►"/>
            </a:pPr>
            <a:r>
              <a:rPr lang="en-US" sz="2000">
                <a:solidFill>
                  <a:srgbClr val="404040"/>
                </a:solidFill>
              </a:rPr>
              <a:t>DepthWise Convolution</a:t>
            </a:r>
            <a:endParaRPr sz="2000">
              <a:solidFill>
                <a:srgbClr val="404040"/>
              </a:solidFill>
            </a:endParaRPr>
          </a:p>
          <a:p>
            <a:pPr marL="18288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Filters the input</a:t>
            </a:r>
            <a:endParaRPr sz="2000">
              <a:solidFill>
                <a:srgbClr val="404040"/>
              </a:solidFill>
            </a:endParaRPr>
          </a:p>
          <a:p>
            <a:pPr marL="1371600" lvl="2" indent="-3556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04040"/>
              </a:buClr>
              <a:buSzPts val="2000"/>
              <a:buChar char="►"/>
            </a:pPr>
            <a:r>
              <a:rPr lang="en-US" sz="2000">
                <a:solidFill>
                  <a:srgbClr val="404040"/>
                </a:solidFill>
              </a:rPr>
              <a:t>DepthPoint Convolution</a:t>
            </a:r>
            <a:endParaRPr sz="2000">
              <a:solidFill>
                <a:srgbClr val="404040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04040"/>
                </a:solidFill>
              </a:rPr>
              <a:t>	</a:t>
            </a:r>
            <a:r>
              <a:rPr lang="en-US" sz="1350">
                <a:solidFill>
                  <a:srgbClr val="404040"/>
                </a:solidFill>
              </a:rPr>
              <a:t>Combines the filtered values to create new feature</a:t>
            </a:r>
            <a:endParaRPr sz="1350">
              <a:solidFill>
                <a:srgbClr val="404040"/>
              </a:solidFill>
            </a:endParaRPr>
          </a:p>
        </p:txBody>
      </p:sp>
      <p:pic>
        <p:nvPicPr>
          <p:cNvPr id="326" name="Google Shape;326;p8" descr="Calendar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 l="22978" t="26159" r="15742" b="37133"/>
          <a:stretch/>
        </p:blipFill>
        <p:spPr>
          <a:xfrm>
            <a:off x="10117535" y="515956"/>
            <a:ext cx="1541065" cy="663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0300" y="2422800"/>
            <a:ext cx="2745900" cy="36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on Boardroom">
  <a:themeElements>
    <a:clrScheme name="Custom 4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FFFFFF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832</Words>
  <Application>Microsoft Office PowerPoint</Application>
  <PresentationFormat>Widescreen</PresentationFormat>
  <Paragraphs>164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Century Gothic</vt:lpstr>
      <vt:lpstr>Arial</vt:lpstr>
      <vt:lpstr>Noto Sans Symbols</vt:lpstr>
      <vt:lpstr>Wingdings</vt:lpstr>
      <vt:lpstr>Roboto</vt:lpstr>
      <vt:lpstr>Ion Boardroom</vt:lpstr>
      <vt:lpstr>PowerPoint Presentation</vt:lpstr>
      <vt:lpstr>Agenda</vt:lpstr>
      <vt:lpstr>Introduction</vt:lpstr>
      <vt:lpstr>Introduction cont.</vt:lpstr>
      <vt:lpstr>Problem Definition </vt:lpstr>
      <vt:lpstr>Related Work</vt:lpstr>
      <vt:lpstr>Data Acquisition &amp; pre-processing</vt:lpstr>
      <vt:lpstr>Solution Methodology</vt:lpstr>
      <vt:lpstr>Implementation</vt:lpstr>
      <vt:lpstr>Implementation</vt:lpstr>
      <vt:lpstr>Implementation</vt:lpstr>
      <vt:lpstr>Training Data</vt:lpstr>
      <vt:lpstr>TensorFlow=&gt;Tensorboard</vt:lpstr>
      <vt:lpstr> TensorBoard:TensorFlow visualization toolkit  </vt:lpstr>
      <vt:lpstr>Parameter &amp; HyperParameter </vt:lpstr>
      <vt:lpstr>Experiments</vt:lpstr>
      <vt:lpstr>Experiments (Precision)</vt:lpstr>
      <vt:lpstr>Experiments (Recall)</vt:lpstr>
      <vt:lpstr>Experiments (Loss)</vt:lpstr>
      <vt:lpstr>Graphs</vt:lpstr>
      <vt:lpstr>Results</vt:lpstr>
      <vt:lpstr>Conclusion &amp; Future 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karim</dc:creator>
  <cp:lastModifiedBy>Moaz Ismail</cp:lastModifiedBy>
  <cp:revision>3</cp:revision>
  <dcterms:created xsi:type="dcterms:W3CDTF">2022-06-14T16:45:43Z</dcterms:created>
  <dcterms:modified xsi:type="dcterms:W3CDTF">2022-06-20T20:00:16Z</dcterms:modified>
</cp:coreProperties>
</file>